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67" r:id="rId11"/>
    <p:sldId id="268" r:id="rId12"/>
    <p:sldId id="257" r:id="rId13"/>
  </p:sldIdLst>
  <p:sldSz cx="12192000" cy="6858000"/>
  <p:notesSz cx="6858000" cy="9144000"/>
  <p:defaultTextStyle>
    <a:defPPr>
      <a:defRPr lang="en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38E"/>
    <a:srgbClr val="367773"/>
    <a:srgbClr val="4F9380"/>
    <a:srgbClr val="316793"/>
    <a:srgbClr val="5D7F6C"/>
    <a:srgbClr val="517F32"/>
    <a:srgbClr val="4B7F64"/>
    <a:srgbClr val="009193"/>
    <a:srgbClr val="377A93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580"/>
  </p:normalViewPr>
  <p:slideViewPr>
    <p:cSldViewPr snapToGrid="0" showGuides="1">
      <p:cViewPr varScale="1">
        <p:scale>
          <a:sx n="88" d="100"/>
          <a:sy n="88" d="100"/>
        </p:scale>
        <p:origin x="120" y="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1DD8-07AE-C199-231A-CC587C3DC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98785-C4B2-BC6E-55FD-DEA393249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E23C4-D5F6-5612-4F3C-24F8A7F5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AE636-24B0-3271-3919-C683B3C7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19EDF-D844-2664-A934-924BDCBE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C5D2-7425-0835-1F57-85F2CEE3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435AC-EAE5-8C5B-68D1-E176F391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CCA55-05F4-2057-E12F-34B1B81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6E29B-12B7-F4B3-DFBE-AB1766F4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C0F8-B9B3-2F0D-D6CD-83E9BE4D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A707A4-5514-7381-14DB-CA9AD7E7A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E79A5-B1A7-09B5-DC61-BE7D9DEF0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DC86F-E3FF-1B0C-09A1-FF476255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49C0A-A251-B458-AF7F-4F435C4A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CAB9-01E6-9063-92E8-C94FAC39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1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2A52-E846-B787-F525-DB0CDE42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19A0B-3CFE-94E8-9C71-60CD4F329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458B-B17D-E8AD-5617-A5D4CC67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D36B-F8E0-C78B-C063-3B6340A7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C4140-39CA-FFF6-1A44-61241615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7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798A-040B-4DDE-068E-D1F7003B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8116C-66F2-D0AD-5515-6407C2F1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DF201-97C2-36FF-F4DD-5C744E59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94F6-3DE1-5FCC-6562-F9E3A0D0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3660B-4F89-0C33-3041-987163E3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6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B9F6-3997-B2A2-2CCB-1DC6CDC3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4A67-578C-41AA-5EFE-D827523FD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D4749-8D7A-9948-F686-7D645F23F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43FF5-03CF-0DA6-1AEA-8C648AE7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BDFA8-3B39-8BF2-DDBE-A86E3D27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AEA37-901D-3118-1413-F2BB98CD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4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8091-736E-CAA5-C1B4-F2B2E3D3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193C5-15A3-65BE-D1AE-E6213EF1E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FAD05-87C6-00ED-2774-5A29B6B27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CC8FD-3AE1-0D87-11E5-A35FC2137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1EA3A-340C-2651-74B5-0A457CF41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EFFEA-F8AA-E154-9540-BD31E529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252D4-A5F9-D832-32C9-8E86D979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50443-0772-1BB9-84FF-5AE25037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77F6-B749-C1B7-03FE-051C2F81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FABE3-C53C-64C7-45F9-5439D0E4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C687C-017F-1B26-052A-55EF843F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0FA4C-EF1B-F5CA-E5CF-8247D4EB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85A46-369F-533A-824C-17719BDD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47C6E-508E-6E32-4C27-FF9E9EED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C00CB-B0A1-6107-381F-A5A4E80E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1E5B-48F0-50EA-FE07-67CB95F4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548AD-D79D-FE1C-A054-FF6E2EB36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E0D29-D36B-300F-D861-CCFA1AEF1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DF3F5-731D-442C-796C-641BC599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EA93A-EA10-763E-4DC2-FE079989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08195-E8EA-DD9A-C4A6-2A8E9498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6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F96B-C1F7-C8CC-057A-277F5BE1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48AD7-0222-7C62-FEA2-C54678548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C0065-A035-D0C9-3F88-D112042EE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4E538-5E0F-0AE4-508E-6E3D119E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ED590-0B98-2288-1675-513396AA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14006-49B2-3F1D-B96D-D7C7210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17429-0A88-8431-B990-3CD81240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14BDE-D9A2-1D36-019C-C9DFF073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4E36B-3B7B-84D6-BA60-E33BBE2E4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35D1-D766-9B4C-AA04-309C1BB2340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A37EB-65FD-1632-07F6-72E3CA4D7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8F88-9F01-D23F-9B2E-D320B37DA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064D3-70E8-4843-92DF-FDB87399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4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picture of his face&#10;&#10;Description automatically generated">
            <a:extLst>
              <a:ext uri="{FF2B5EF4-FFF2-40B4-BE49-F238E27FC236}">
                <a16:creationId xmlns:a16="http://schemas.microsoft.com/office/drawing/2014/main" id="{E664B5E8-2E8B-ECA8-134D-281856B5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8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7D776-129D-1F68-1DE1-7A73E132DDC0}"/>
              </a:ext>
            </a:extLst>
          </p:cNvPr>
          <p:cNvSpPr/>
          <p:nvPr/>
        </p:nvSpPr>
        <p:spPr>
          <a:xfrm>
            <a:off x="3429000" y="1643063"/>
            <a:ext cx="2667000" cy="95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MEPOS-WEBINAR </a:t>
            </a:r>
          </a:p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SERIES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583DF9-C6BE-8148-5FBE-557F25E0AB86}"/>
              </a:ext>
            </a:extLst>
          </p:cNvPr>
          <p:cNvSpPr/>
          <p:nvPr/>
        </p:nvSpPr>
        <p:spPr>
          <a:xfrm>
            <a:off x="5557838" y="2328862"/>
            <a:ext cx="3271837" cy="327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A37C2-68D3-5A83-7E7C-900184201180}"/>
              </a:ext>
            </a:extLst>
          </p:cNvPr>
          <p:cNvSpPr/>
          <p:nvPr/>
        </p:nvSpPr>
        <p:spPr>
          <a:xfrm>
            <a:off x="3314699" y="6057900"/>
            <a:ext cx="3114675" cy="342900"/>
          </a:xfrm>
          <a:prstGeom prst="rect">
            <a:avLst/>
          </a:prstGeom>
          <a:solidFill>
            <a:srgbClr val="51938E"/>
          </a:solidFill>
          <a:scene3d>
            <a:camera prst="orthographicFront"/>
            <a:lightRig rig="threePt" dir="t"/>
          </a:scene3d>
          <a:sp3d>
            <a:bevelT w="444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mepos.me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5A426-3AB5-4C17-AD1C-41F5708DE56C}"/>
              </a:ext>
            </a:extLst>
          </p:cNvPr>
          <p:cNvSpPr/>
          <p:nvPr/>
        </p:nvSpPr>
        <p:spPr>
          <a:xfrm>
            <a:off x="3205162" y="2443161"/>
            <a:ext cx="31146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Dr. Ken Kontio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Pediatric Orthopedic Surgeon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SKMC, Abu Dhabi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6B143-88E0-05BB-4258-D228EAD097FC}"/>
              </a:ext>
            </a:extLst>
          </p:cNvPr>
          <p:cNvSpPr/>
          <p:nvPr/>
        </p:nvSpPr>
        <p:spPr>
          <a:xfrm>
            <a:off x="3314699" y="3543298"/>
            <a:ext cx="2343155" cy="68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F9380"/>
                </a:solidFill>
              </a:rPr>
              <a:t>20 November 2023</a:t>
            </a:r>
          </a:p>
          <a:p>
            <a:pPr algn="ctr"/>
            <a:r>
              <a:rPr lang="en-US" b="1" dirty="0">
                <a:solidFill>
                  <a:srgbClr val="4F9380"/>
                </a:solidFill>
              </a:rPr>
              <a:t>PATELLAR INSTABILITY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1A7B5E-C525-209E-F61F-8875A21FC338}"/>
              </a:ext>
            </a:extLst>
          </p:cNvPr>
          <p:cNvSpPr/>
          <p:nvPr/>
        </p:nvSpPr>
        <p:spPr>
          <a:xfrm>
            <a:off x="6215063" y="1385888"/>
            <a:ext cx="971549" cy="942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8144C9A-829B-4FE1-9769-E28C1F0EB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41" r="6767" b="12161"/>
          <a:stretch/>
        </p:blipFill>
        <p:spPr>
          <a:xfrm>
            <a:off x="6252106" y="3014661"/>
            <a:ext cx="2392674" cy="1757362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 prstMaterial="plastic"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593BC-BEE0-1A1D-D35C-4DD64CD1BA61}"/>
              </a:ext>
            </a:extLst>
          </p:cNvPr>
          <p:cNvSpPr txBox="1"/>
          <p:nvPr/>
        </p:nvSpPr>
        <p:spPr>
          <a:xfrm>
            <a:off x="3646456" y="4952046"/>
            <a:ext cx="2232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2023-2024: Free of charge </a:t>
            </a:r>
          </a:p>
        </p:txBody>
      </p:sp>
    </p:spTree>
    <p:extLst>
      <p:ext uri="{BB962C8B-B14F-4D97-AF65-F5344CB8AC3E}">
        <p14:creationId xmlns:p14="http://schemas.microsoft.com/office/powerpoint/2010/main" val="42286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F112-6EC3-75B9-9E84-2765A052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23ADD-AE11-C2DE-4ED2-870E65C5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1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5E21D8-68B2-6D49-F6EE-91E330E8B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r="4762"/>
          <a:stretch/>
        </p:blipFill>
        <p:spPr bwMode="auto">
          <a:xfrm>
            <a:off x="7787639" y="3172090"/>
            <a:ext cx="1162767" cy="1771473"/>
          </a:xfrm>
          <a:prstGeom prst="ellipse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656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06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picture of his face&#10;&#10;Description automatically generated">
            <a:extLst>
              <a:ext uri="{FF2B5EF4-FFF2-40B4-BE49-F238E27FC236}">
                <a16:creationId xmlns:a16="http://schemas.microsoft.com/office/drawing/2014/main" id="{E664B5E8-2E8B-ECA8-134D-281856B5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8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7D776-129D-1F68-1DE1-7A73E132DDC0}"/>
              </a:ext>
            </a:extLst>
          </p:cNvPr>
          <p:cNvSpPr/>
          <p:nvPr/>
        </p:nvSpPr>
        <p:spPr>
          <a:xfrm>
            <a:off x="3429000" y="1643063"/>
            <a:ext cx="2667000" cy="95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MEPOS-WEBINAR </a:t>
            </a:r>
          </a:p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SERIES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583DF9-C6BE-8148-5FBE-557F25E0AB86}"/>
              </a:ext>
            </a:extLst>
          </p:cNvPr>
          <p:cNvSpPr/>
          <p:nvPr/>
        </p:nvSpPr>
        <p:spPr>
          <a:xfrm>
            <a:off x="5557838" y="2328862"/>
            <a:ext cx="3271837" cy="327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A37C2-68D3-5A83-7E7C-900184201180}"/>
              </a:ext>
            </a:extLst>
          </p:cNvPr>
          <p:cNvSpPr/>
          <p:nvPr/>
        </p:nvSpPr>
        <p:spPr>
          <a:xfrm>
            <a:off x="3314699" y="6057900"/>
            <a:ext cx="3114675" cy="342900"/>
          </a:xfrm>
          <a:prstGeom prst="rect">
            <a:avLst/>
          </a:prstGeom>
          <a:solidFill>
            <a:srgbClr val="51938E"/>
          </a:solidFill>
          <a:scene3d>
            <a:camera prst="orthographicFront"/>
            <a:lightRig rig="threePt" dir="t"/>
          </a:scene3d>
          <a:sp3d>
            <a:bevelT w="444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mepos.me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5A426-3AB5-4C17-AD1C-41F5708DE56C}"/>
              </a:ext>
            </a:extLst>
          </p:cNvPr>
          <p:cNvSpPr/>
          <p:nvPr/>
        </p:nvSpPr>
        <p:spPr>
          <a:xfrm>
            <a:off x="3205162" y="2443161"/>
            <a:ext cx="3328986" cy="110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Dr. Nina Dordevic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Pediatric Orthopedic Surgeon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Mediclinic, Al Ain </a:t>
            </a:r>
            <a:r>
              <a:rPr lang="en-US" sz="14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&amp;</a:t>
            </a:r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 Abu Dhabi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6B143-88E0-05BB-4258-D228EAD097FC}"/>
              </a:ext>
            </a:extLst>
          </p:cNvPr>
          <p:cNvSpPr/>
          <p:nvPr/>
        </p:nvSpPr>
        <p:spPr>
          <a:xfrm>
            <a:off x="3314699" y="3543298"/>
            <a:ext cx="2343155" cy="68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F9380"/>
                </a:solidFill>
              </a:rPr>
              <a:t>22 January 2024</a:t>
            </a:r>
          </a:p>
          <a:p>
            <a:pPr algn="ctr"/>
            <a:r>
              <a:rPr lang="en-US" b="1" dirty="0">
                <a:solidFill>
                  <a:srgbClr val="4F9380"/>
                </a:solidFill>
              </a:rPr>
              <a:t>DDH: Early Diagnosis &amp; Management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1A7B5E-C525-209E-F61F-8875A21FC338}"/>
              </a:ext>
            </a:extLst>
          </p:cNvPr>
          <p:cNvSpPr/>
          <p:nvPr/>
        </p:nvSpPr>
        <p:spPr>
          <a:xfrm>
            <a:off x="6215063" y="1385888"/>
            <a:ext cx="971549" cy="942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593BC-BEE0-1A1D-D35C-4DD64CD1BA61}"/>
              </a:ext>
            </a:extLst>
          </p:cNvPr>
          <p:cNvSpPr txBox="1"/>
          <p:nvPr/>
        </p:nvSpPr>
        <p:spPr>
          <a:xfrm>
            <a:off x="3638721" y="4970975"/>
            <a:ext cx="2190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2023-2024: Free of charge </a:t>
            </a:r>
          </a:p>
        </p:txBody>
      </p:sp>
      <p:pic>
        <p:nvPicPr>
          <p:cNvPr id="12" name="Picture 11" descr="A person with brown hair smiling&#10;&#10;Description automatically generated">
            <a:extLst>
              <a:ext uri="{FF2B5EF4-FFF2-40B4-BE49-F238E27FC236}">
                <a16:creationId xmlns:a16="http://schemas.microsoft.com/office/drawing/2014/main" id="{C996303D-56A3-E820-1D62-9B5E3E55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190" y="2793205"/>
            <a:ext cx="1822450" cy="2343150"/>
          </a:xfrm>
          <a:prstGeom prst="ellipse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7993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picture of his face&#10;&#10;Description automatically generated">
            <a:extLst>
              <a:ext uri="{FF2B5EF4-FFF2-40B4-BE49-F238E27FC236}">
                <a16:creationId xmlns:a16="http://schemas.microsoft.com/office/drawing/2014/main" id="{E664B5E8-2E8B-ECA8-134D-281856B5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8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7D776-129D-1F68-1DE1-7A73E132DDC0}"/>
              </a:ext>
            </a:extLst>
          </p:cNvPr>
          <p:cNvSpPr/>
          <p:nvPr/>
        </p:nvSpPr>
        <p:spPr>
          <a:xfrm>
            <a:off x="3429000" y="1643063"/>
            <a:ext cx="2667000" cy="95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MEPOS-WEBINAR </a:t>
            </a:r>
          </a:p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SERIES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583DF9-C6BE-8148-5FBE-557F25E0AB86}"/>
              </a:ext>
            </a:extLst>
          </p:cNvPr>
          <p:cNvSpPr/>
          <p:nvPr/>
        </p:nvSpPr>
        <p:spPr>
          <a:xfrm>
            <a:off x="5557838" y="2328862"/>
            <a:ext cx="3271837" cy="327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A37C2-68D3-5A83-7E7C-900184201180}"/>
              </a:ext>
            </a:extLst>
          </p:cNvPr>
          <p:cNvSpPr/>
          <p:nvPr/>
        </p:nvSpPr>
        <p:spPr>
          <a:xfrm>
            <a:off x="3314699" y="6057900"/>
            <a:ext cx="3114675" cy="342900"/>
          </a:xfrm>
          <a:prstGeom prst="rect">
            <a:avLst/>
          </a:prstGeom>
          <a:solidFill>
            <a:srgbClr val="51938E"/>
          </a:solidFill>
          <a:scene3d>
            <a:camera prst="orthographicFront"/>
            <a:lightRig rig="threePt" dir="t"/>
          </a:scene3d>
          <a:sp3d>
            <a:bevelT w="444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mepos.me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5A426-3AB5-4C17-AD1C-41F5708DE56C}"/>
              </a:ext>
            </a:extLst>
          </p:cNvPr>
          <p:cNvSpPr/>
          <p:nvPr/>
        </p:nvSpPr>
        <p:spPr>
          <a:xfrm>
            <a:off x="3205162" y="2443161"/>
            <a:ext cx="31146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Dr. Ken Kontio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Pediatric Orthopedic Surgeon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SKMC, Abu Dhabi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6B143-88E0-05BB-4258-D228EAD097FC}"/>
              </a:ext>
            </a:extLst>
          </p:cNvPr>
          <p:cNvSpPr/>
          <p:nvPr/>
        </p:nvSpPr>
        <p:spPr>
          <a:xfrm>
            <a:off x="3314699" y="3543298"/>
            <a:ext cx="2343155" cy="68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F9380"/>
                </a:solidFill>
              </a:rPr>
              <a:t>26 February 2024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INTRAARTICULAR KNEE INJURY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1A7B5E-C525-209E-F61F-8875A21FC338}"/>
              </a:ext>
            </a:extLst>
          </p:cNvPr>
          <p:cNvSpPr/>
          <p:nvPr/>
        </p:nvSpPr>
        <p:spPr>
          <a:xfrm>
            <a:off x="6215063" y="1385888"/>
            <a:ext cx="971549" cy="942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8144C9A-829B-4FE1-9769-E28C1F0EB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41" r="6767" b="12161"/>
          <a:stretch/>
        </p:blipFill>
        <p:spPr>
          <a:xfrm>
            <a:off x="6252106" y="3014661"/>
            <a:ext cx="2392674" cy="1757362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 prstMaterial="plastic"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593BC-BEE0-1A1D-D35C-4DD64CD1BA61}"/>
              </a:ext>
            </a:extLst>
          </p:cNvPr>
          <p:cNvSpPr txBox="1"/>
          <p:nvPr/>
        </p:nvSpPr>
        <p:spPr>
          <a:xfrm>
            <a:off x="3646456" y="4986216"/>
            <a:ext cx="2232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2023-2024: Free of charge </a:t>
            </a:r>
          </a:p>
        </p:txBody>
      </p:sp>
    </p:spTree>
    <p:extLst>
      <p:ext uri="{BB962C8B-B14F-4D97-AF65-F5344CB8AC3E}">
        <p14:creationId xmlns:p14="http://schemas.microsoft.com/office/powerpoint/2010/main" val="88728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picture of his face&#10;&#10;Description automatically generated">
            <a:extLst>
              <a:ext uri="{FF2B5EF4-FFF2-40B4-BE49-F238E27FC236}">
                <a16:creationId xmlns:a16="http://schemas.microsoft.com/office/drawing/2014/main" id="{E664B5E8-2E8B-ECA8-134D-281856B5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8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7D776-129D-1F68-1DE1-7A73E132DDC0}"/>
              </a:ext>
            </a:extLst>
          </p:cNvPr>
          <p:cNvSpPr/>
          <p:nvPr/>
        </p:nvSpPr>
        <p:spPr>
          <a:xfrm>
            <a:off x="3429000" y="1643063"/>
            <a:ext cx="2667000" cy="95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MEPOS-WEBINAR </a:t>
            </a:r>
          </a:p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SERIES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583DF9-C6BE-8148-5FBE-557F25E0AB86}"/>
              </a:ext>
            </a:extLst>
          </p:cNvPr>
          <p:cNvSpPr/>
          <p:nvPr/>
        </p:nvSpPr>
        <p:spPr>
          <a:xfrm>
            <a:off x="5557838" y="2328862"/>
            <a:ext cx="3271837" cy="327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A37C2-68D3-5A83-7E7C-900184201180}"/>
              </a:ext>
            </a:extLst>
          </p:cNvPr>
          <p:cNvSpPr/>
          <p:nvPr/>
        </p:nvSpPr>
        <p:spPr>
          <a:xfrm>
            <a:off x="3314699" y="6057900"/>
            <a:ext cx="3114675" cy="342900"/>
          </a:xfrm>
          <a:prstGeom prst="rect">
            <a:avLst/>
          </a:prstGeom>
          <a:solidFill>
            <a:srgbClr val="51938E"/>
          </a:solidFill>
          <a:scene3d>
            <a:camera prst="orthographicFront"/>
            <a:lightRig rig="threePt" dir="t"/>
          </a:scene3d>
          <a:sp3d>
            <a:bevelT w="444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mepos.me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5A426-3AB5-4C17-AD1C-41F5708DE56C}"/>
              </a:ext>
            </a:extLst>
          </p:cNvPr>
          <p:cNvSpPr/>
          <p:nvPr/>
        </p:nvSpPr>
        <p:spPr>
          <a:xfrm>
            <a:off x="3205162" y="2443161"/>
            <a:ext cx="31146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Dr. Michael Uglow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Pediatric Orthopedic Surgeon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Burjeel, Abu Dhabi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6B143-88E0-05BB-4258-D228EAD097FC}"/>
              </a:ext>
            </a:extLst>
          </p:cNvPr>
          <p:cNvSpPr/>
          <p:nvPr/>
        </p:nvSpPr>
        <p:spPr>
          <a:xfrm>
            <a:off x="3314698" y="3543298"/>
            <a:ext cx="2781301" cy="771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F9380"/>
                </a:solidFill>
              </a:rPr>
              <a:t>22 April 2024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OSTEOGENESIS  IMPERFECTA:: 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LOWER LIMBS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1A7B5E-C525-209E-F61F-8875A21FC338}"/>
              </a:ext>
            </a:extLst>
          </p:cNvPr>
          <p:cNvSpPr/>
          <p:nvPr/>
        </p:nvSpPr>
        <p:spPr>
          <a:xfrm>
            <a:off x="6215063" y="1385888"/>
            <a:ext cx="971549" cy="942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593BC-BEE0-1A1D-D35C-4DD64CD1BA61}"/>
              </a:ext>
            </a:extLst>
          </p:cNvPr>
          <p:cNvSpPr txBox="1"/>
          <p:nvPr/>
        </p:nvSpPr>
        <p:spPr>
          <a:xfrm>
            <a:off x="3590509" y="4978420"/>
            <a:ext cx="2232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2023-2024: Free of charge </a:t>
            </a:r>
          </a:p>
        </p:txBody>
      </p:sp>
      <p:pic>
        <p:nvPicPr>
          <p:cNvPr id="12" name="Picture 11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96A11A95-107A-6EAB-E845-8D112AF6A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506" y="2726537"/>
            <a:ext cx="2582540" cy="26019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9551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picture of his face&#10;&#10;Description automatically generated">
            <a:extLst>
              <a:ext uri="{FF2B5EF4-FFF2-40B4-BE49-F238E27FC236}">
                <a16:creationId xmlns:a16="http://schemas.microsoft.com/office/drawing/2014/main" id="{E664B5E8-2E8B-ECA8-134D-281856B5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8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7D776-129D-1F68-1DE1-7A73E132DDC0}"/>
              </a:ext>
            </a:extLst>
          </p:cNvPr>
          <p:cNvSpPr/>
          <p:nvPr/>
        </p:nvSpPr>
        <p:spPr>
          <a:xfrm>
            <a:off x="3429000" y="1643063"/>
            <a:ext cx="2667000" cy="95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MEPOS-WEBINAR </a:t>
            </a:r>
          </a:p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SERIES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583DF9-C6BE-8148-5FBE-557F25E0AB86}"/>
              </a:ext>
            </a:extLst>
          </p:cNvPr>
          <p:cNvSpPr/>
          <p:nvPr/>
        </p:nvSpPr>
        <p:spPr>
          <a:xfrm>
            <a:off x="5557838" y="2328862"/>
            <a:ext cx="3271837" cy="327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A37C2-68D3-5A83-7E7C-900184201180}"/>
              </a:ext>
            </a:extLst>
          </p:cNvPr>
          <p:cNvSpPr/>
          <p:nvPr/>
        </p:nvSpPr>
        <p:spPr>
          <a:xfrm>
            <a:off x="3314699" y="6057900"/>
            <a:ext cx="3114675" cy="342900"/>
          </a:xfrm>
          <a:prstGeom prst="rect">
            <a:avLst/>
          </a:prstGeom>
          <a:solidFill>
            <a:srgbClr val="51938E"/>
          </a:solidFill>
          <a:scene3d>
            <a:camera prst="orthographicFront"/>
            <a:lightRig rig="threePt" dir="t"/>
          </a:scene3d>
          <a:sp3d>
            <a:bevelT w="444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mepos.me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5A426-3AB5-4C17-AD1C-41F5708DE56C}"/>
              </a:ext>
            </a:extLst>
          </p:cNvPr>
          <p:cNvSpPr/>
          <p:nvPr/>
        </p:nvSpPr>
        <p:spPr>
          <a:xfrm>
            <a:off x="3205162" y="2443161"/>
            <a:ext cx="31146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Dr. Christiana </a:t>
            </a:r>
            <a:r>
              <a:rPr lang="en-US" sz="2000" b="1" dirty="0" err="1">
                <a:solidFill>
                  <a:srgbClr val="5D7F6C"/>
                </a:solidFill>
                <a:latin typeface="Century Gothic" panose="020B0502020202020204" pitchFamily="34" charset="0"/>
              </a:rPr>
              <a:t>Savvidou</a:t>
            </a:r>
            <a:endParaRPr lang="en-US" sz="2000" b="1" dirty="0">
              <a:solidFill>
                <a:srgbClr val="5D7F6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Pediatric Orthopedic Surgeon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Emirates Hospital, Dubai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6B143-88E0-05BB-4258-D228EAD097FC}"/>
              </a:ext>
            </a:extLst>
          </p:cNvPr>
          <p:cNvSpPr/>
          <p:nvPr/>
        </p:nvSpPr>
        <p:spPr>
          <a:xfrm>
            <a:off x="3314698" y="3543298"/>
            <a:ext cx="2781301" cy="771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F9380"/>
                </a:solidFill>
              </a:rPr>
              <a:t>24 June 2024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OSTEOGENESIS  IMPERFECTA: 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UPPER LIMBS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1A7B5E-C525-209E-F61F-8875A21FC338}"/>
              </a:ext>
            </a:extLst>
          </p:cNvPr>
          <p:cNvSpPr/>
          <p:nvPr/>
        </p:nvSpPr>
        <p:spPr>
          <a:xfrm>
            <a:off x="6215063" y="1385888"/>
            <a:ext cx="971549" cy="942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593BC-BEE0-1A1D-D35C-4DD64CD1BA61}"/>
              </a:ext>
            </a:extLst>
          </p:cNvPr>
          <p:cNvSpPr txBox="1"/>
          <p:nvPr/>
        </p:nvSpPr>
        <p:spPr>
          <a:xfrm>
            <a:off x="3646456" y="4988654"/>
            <a:ext cx="2232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2023-2024: Free of charge </a:t>
            </a:r>
          </a:p>
        </p:txBody>
      </p:sp>
      <p:pic>
        <p:nvPicPr>
          <p:cNvPr id="4" name="Picture 3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EB7C76B5-E36F-A2AD-0284-ADD82E5D0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874" y="2773831"/>
            <a:ext cx="2865934" cy="23687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190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picture of his face&#10;&#10;Description automatically generated">
            <a:extLst>
              <a:ext uri="{FF2B5EF4-FFF2-40B4-BE49-F238E27FC236}">
                <a16:creationId xmlns:a16="http://schemas.microsoft.com/office/drawing/2014/main" id="{E664B5E8-2E8B-ECA8-134D-281856B5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8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7D776-129D-1F68-1DE1-7A73E132DDC0}"/>
              </a:ext>
            </a:extLst>
          </p:cNvPr>
          <p:cNvSpPr/>
          <p:nvPr/>
        </p:nvSpPr>
        <p:spPr>
          <a:xfrm>
            <a:off x="3429000" y="1643063"/>
            <a:ext cx="2667000" cy="95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MEPOS-WEBINAR </a:t>
            </a:r>
          </a:p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SERIES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583DF9-C6BE-8148-5FBE-557F25E0AB86}"/>
              </a:ext>
            </a:extLst>
          </p:cNvPr>
          <p:cNvSpPr/>
          <p:nvPr/>
        </p:nvSpPr>
        <p:spPr>
          <a:xfrm>
            <a:off x="5557838" y="2328862"/>
            <a:ext cx="3271837" cy="327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A37C2-68D3-5A83-7E7C-900184201180}"/>
              </a:ext>
            </a:extLst>
          </p:cNvPr>
          <p:cNvSpPr/>
          <p:nvPr/>
        </p:nvSpPr>
        <p:spPr>
          <a:xfrm>
            <a:off x="3314699" y="6057900"/>
            <a:ext cx="3114675" cy="342900"/>
          </a:xfrm>
          <a:prstGeom prst="rect">
            <a:avLst/>
          </a:prstGeom>
          <a:solidFill>
            <a:srgbClr val="51938E"/>
          </a:solidFill>
          <a:scene3d>
            <a:camera prst="orthographicFront"/>
            <a:lightRig rig="threePt" dir="t"/>
          </a:scene3d>
          <a:sp3d>
            <a:bevelT w="444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mepos.me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5A426-3AB5-4C17-AD1C-41F5708DE56C}"/>
              </a:ext>
            </a:extLst>
          </p:cNvPr>
          <p:cNvSpPr/>
          <p:nvPr/>
        </p:nvSpPr>
        <p:spPr>
          <a:xfrm>
            <a:off x="3205162" y="2443161"/>
            <a:ext cx="31146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Dr. Assad </a:t>
            </a:r>
            <a:r>
              <a:rPr lang="en-US" sz="2000" b="1" dirty="0" err="1">
                <a:solidFill>
                  <a:srgbClr val="5D7F6C"/>
                </a:solidFill>
                <a:latin typeface="Century Gothic" panose="020B0502020202020204" pitchFamily="34" charset="0"/>
              </a:rPr>
              <a:t>Quresh</a:t>
            </a:r>
            <a:endParaRPr lang="en-US" sz="2000" b="1" dirty="0">
              <a:solidFill>
                <a:srgbClr val="5D7F6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Pediatric Orthopedic Surgeon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American Hospital, Dubai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6B143-88E0-05BB-4258-D228EAD097FC}"/>
              </a:ext>
            </a:extLst>
          </p:cNvPr>
          <p:cNvSpPr/>
          <p:nvPr/>
        </p:nvSpPr>
        <p:spPr>
          <a:xfrm>
            <a:off x="3312316" y="3429000"/>
            <a:ext cx="2900365" cy="117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F9380"/>
                </a:solidFill>
              </a:rPr>
              <a:t>26 August 2024</a:t>
            </a:r>
          </a:p>
          <a:p>
            <a:pPr algn="ctr"/>
            <a:r>
              <a:rPr lang="en-US" sz="1800" b="1" dirty="0">
                <a:solidFill>
                  <a:srgbClr val="4F9380"/>
                </a:solidFill>
              </a:rPr>
              <a:t>HIP RECONSTRUCTION: 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CEREBRAL PALSY </a:t>
            </a:r>
          </a:p>
          <a:p>
            <a:pPr algn="ctr"/>
            <a:r>
              <a:rPr lang="en-US" sz="1400" b="1" dirty="0">
                <a:solidFill>
                  <a:srgbClr val="4F9380"/>
                </a:solidFill>
              </a:rPr>
              <a:t>NON AMBUTATORY PATIENTS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1A7B5E-C525-209E-F61F-8875A21FC338}"/>
              </a:ext>
            </a:extLst>
          </p:cNvPr>
          <p:cNvSpPr/>
          <p:nvPr/>
        </p:nvSpPr>
        <p:spPr>
          <a:xfrm>
            <a:off x="6215063" y="1385888"/>
            <a:ext cx="971549" cy="942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593BC-BEE0-1A1D-D35C-4DD64CD1BA61}"/>
              </a:ext>
            </a:extLst>
          </p:cNvPr>
          <p:cNvSpPr txBox="1"/>
          <p:nvPr/>
        </p:nvSpPr>
        <p:spPr>
          <a:xfrm>
            <a:off x="3645661" y="4979817"/>
            <a:ext cx="2232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2023-2024: Free of charge </a:t>
            </a:r>
          </a:p>
        </p:txBody>
      </p:sp>
      <p:pic>
        <p:nvPicPr>
          <p:cNvPr id="12" name="Picture 11" descr="A person in a white coat and tie&#10;&#10;Description automatically generated">
            <a:extLst>
              <a:ext uri="{FF2B5EF4-FFF2-40B4-BE49-F238E27FC236}">
                <a16:creationId xmlns:a16="http://schemas.microsoft.com/office/drawing/2014/main" id="{BB052666-4536-D667-7EFD-6D6A0D6B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159" y="2712243"/>
            <a:ext cx="2984500" cy="27305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1482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picture of his face&#10;&#10;Description automatically generated">
            <a:extLst>
              <a:ext uri="{FF2B5EF4-FFF2-40B4-BE49-F238E27FC236}">
                <a16:creationId xmlns:a16="http://schemas.microsoft.com/office/drawing/2014/main" id="{E664B5E8-2E8B-ECA8-134D-281856B5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8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7D776-129D-1F68-1DE1-7A73E132DDC0}"/>
              </a:ext>
            </a:extLst>
          </p:cNvPr>
          <p:cNvSpPr/>
          <p:nvPr/>
        </p:nvSpPr>
        <p:spPr>
          <a:xfrm>
            <a:off x="3429000" y="1643063"/>
            <a:ext cx="2667000" cy="95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MEPOS-WEBINAR </a:t>
            </a:r>
          </a:p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SERIES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583DF9-C6BE-8148-5FBE-557F25E0AB86}"/>
              </a:ext>
            </a:extLst>
          </p:cNvPr>
          <p:cNvSpPr/>
          <p:nvPr/>
        </p:nvSpPr>
        <p:spPr>
          <a:xfrm>
            <a:off x="5557838" y="2328862"/>
            <a:ext cx="3271837" cy="327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A37C2-68D3-5A83-7E7C-900184201180}"/>
              </a:ext>
            </a:extLst>
          </p:cNvPr>
          <p:cNvSpPr/>
          <p:nvPr/>
        </p:nvSpPr>
        <p:spPr>
          <a:xfrm>
            <a:off x="3314699" y="6057900"/>
            <a:ext cx="3114675" cy="342900"/>
          </a:xfrm>
          <a:prstGeom prst="rect">
            <a:avLst/>
          </a:prstGeom>
          <a:solidFill>
            <a:srgbClr val="51938E"/>
          </a:solidFill>
          <a:scene3d>
            <a:camera prst="orthographicFront"/>
            <a:lightRig rig="threePt" dir="t"/>
          </a:scene3d>
          <a:sp3d>
            <a:bevelT w="444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mepos.me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5A426-3AB5-4C17-AD1C-41F5708DE56C}"/>
              </a:ext>
            </a:extLst>
          </p:cNvPr>
          <p:cNvSpPr/>
          <p:nvPr/>
        </p:nvSpPr>
        <p:spPr>
          <a:xfrm>
            <a:off x="3205162" y="2443161"/>
            <a:ext cx="31146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Dr. Michael Uglow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Pediatric Orthopedic Surgeon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Burjeel, Abu Dhabi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6B143-88E0-05BB-4258-D228EAD097FC}"/>
              </a:ext>
            </a:extLst>
          </p:cNvPr>
          <p:cNvSpPr/>
          <p:nvPr/>
        </p:nvSpPr>
        <p:spPr>
          <a:xfrm>
            <a:off x="3314698" y="3543298"/>
            <a:ext cx="2781301" cy="771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F9380"/>
                </a:solidFill>
              </a:rPr>
              <a:t>23 September 2024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OSTEOGENESIS  IMPERFECTA:: 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PT + ORTHOTICS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1A7B5E-C525-209E-F61F-8875A21FC338}"/>
              </a:ext>
            </a:extLst>
          </p:cNvPr>
          <p:cNvSpPr/>
          <p:nvPr/>
        </p:nvSpPr>
        <p:spPr>
          <a:xfrm>
            <a:off x="6215063" y="1385888"/>
            <a:ext cx="971549" cy="942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593BC-BEE0-1A1D-D35C-4DD64CD1BA61}"/>
              </a:ext>
            </a:extLst>
          </p:cNvPr>
          <p:cNvSpPr txBox="1"/>
          <p:nvPr/>
        </p:nvSpPr>
        <p:spPr>
          <a:xfrm>
            <a:off x="3590509" y="4978420"/>
            <a:ext cx="2232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2023-2024: Free of charge </a:t>
            </a:r>
          </a:p>
        </p:txBody>
      </p:sp>
      <p:pic>
        <p:nvPicPr>
          <p:cNvPr id="12" name="Picture 11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96A11A95-107A-6EAB-E845-8D112AF6A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506" y="2726537"/>
            <a:ext cx="2582540" cy="26019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997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picture of his face&#10;&#10;Description automatically generated">
            <a:extLst>
              <a:ext uri="{FF2B5EF4-FFF2-40B4-BE49-F238E27FC236}">
                <a16:creationId xmlns:a16="http://schemas.microsoft.com/office/drawing/2014/main" id="{E664B5E8-2E8B-ECA8-134D-281856B5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8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7D776-129D-1F68-1DE1-7A73E132DDC0}"/>
              </a:ext>
            </a:extLst>
          </p:cNvPr>
          <p:cNvSpPr/>
          <p:nvPr/>
        </p:nvSpPr>
        <p:spPr>
          <a:xfrm>
            <a:off x="3429000" y="1643063"/>
            <a:ext cx="2667000" cy="95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MEPOS-WEBINAR </a:t>
            </a:r>
          </a:p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SERIES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583DF9-C6BE-8148-5FBE-557F25E0AB86}"/>
              </a:ext>
            </a:extLst>
          </p:cNvPr>
          <p:cNvSpPr/>
          <p:nvPr/>
        </p:nvSpPr>
        <p:spPr>
          <a:xfrm>
            <a:off x="5557838" y="2328862"/>
            <a:ext cx="3271837" cy="327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A37C2-68D3-5A83-7E7C-900184201180}"/>
              </a:ext>
            </a:extLst>
          </p:cNvPr>
          <p:cNvSpPr/>
          <p:nvPr/>
        </p:nvSpPr>
        <p:spPr>
          <a:xfrm>
            <a:off x="3314699" y="6057900"/>
            <a:ext cx="3114675" cy="342900"/>
          </a:xfrm>
          <a:prstGeom prst="rect">
            <a:avLst/>
          </a:prstGeom>
          <a:solidFill>
            <a:srgbClr val="51938E"/>
          </a:solidFill>
          <a:scene3d>
            <a:camera prst="orthographicFront"/>
            <a:lightRig rig="threePt" dir="t"/>
          </a:scene3d>
          <a:sp3d>
            <a:bevelT w="444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mepos.me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5A426-3AB5-4C17-AD1C-41F5708DE56C}"/>
              </a:ext>
            </a:extLst>
          </p:cNvPr>
          <p:cNvSpPr/>
          <p:nvPr/>
        </p:nvSpPr>
        <p:spPr>
          <a:xfrm>
            <a:off x="3205162" y="2443161"/>
            <a:ext cx="31146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Dr. Edilson Forlin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Pediatric Orthopedic Surgeon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Mediclinic, Dubai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6B143-88E0-05BB-4258-D228EAD097FC}"/>
              </a:ext>
            </a:extLst>
          </p:cNvPr>
          <p:cNvSpPr/>
          <p:nvPr/>
        </p:nvSpPr>
        <p:spPr>
          <a:xfrm>
            <a:off x="3314698" y="3543298"/>
            <a:ext cx="2781301" cy="771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F9380"/>
                </a:solidFill>
              </a:rPr>
              <a:t>18 November 2024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SPINA BIFIDA: 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MANAGEMENT &amp; PITFALLS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1A7B5E-C525-209E-F61F-8875A21FC338}"/>
              </a:ext>
            </a:extLst>
          </p:cNvPr>
          <p:cNvSpPr/>
          <p:nvPr/>
        </p:nvSpPr>
        <p:spPr>
          <a:xfrm>
            <a:off x="6215063" y="1385888"/>
            <a:ext cx="971549" cy="942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593BC-BEE0-1A1D-D35C-4DD64CD1BA61}"/>
              </a:ext>
            </a:extLst>
          </p:cNvPr>
          <p:cNvSpPr txBox="1"/>
          <p:nvPr/>
        </p:nvSpPr>
        <p:spPr>
          <a:xfrm>
            <a:off x="3590509" y="4978420"/>
            <a:ext cx="2232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2023-2024: Free of charge </a:t>
            </a:r>
          </a:p>
        </p:txBody>
      </p:sp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30E6269F-52E8-7508-804C-BC955930F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02"/>
          <a:stretch/>
        </p:blipFill>
        <p:spPr>
          <a:xfrm>
            <a:off x="6218976" y="2912331"/>
            <a:ext cx="2344001" cy="2192357"/>
          </a:xfrm>
          <a:prstGeom prst="ellipse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5484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picture of his face&#10;&#10;Description automatically generated">
            <a:extLst>
              <a:ext uri="{FF2B5EF4-FFF2-40B4-BE49-F238E27FC236}">
                <a16:creationId xmlns:a16="http://schemas.microsoft.com/office/drawing/2014/main" id="{E664B5E8-2E8B-ECA8-134D-281856B5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8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7D776-129D-1F68-1DE1-7A73E132DDC0}"/>
              </a:ext>
            </a:extLst>
          </p:cNvPr>
          <p:cNvSpPr/>
          <p:nvPr/>
        </p:nvSpPr>
        <p:spPr>
          <a:xfrm>
            <a:off x="3429000" y="1643063"/>
            <a:ext cx="2667000" cy="95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MEPOS-WEBINAR </a:t>
            </a:r>
          </a:p>
          <a:p>
            <a:pPr algn="ctr"/>
            <a:r>
              <a:rPr lang="en-US" sz="2400" b="1" dirty="0">
                <a:solidFill>
                  <a:srgbClr val="4E8F00"/>
                </a:solidFill>
                <a:latin typeface="Century Gothic" panose="020B0502020202020204" pitchFamily="34" charset="0"/>
              </a:rPr>
              <a:t>SERIES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583DF9-C6BE-8148-5FBE-557F25E0AB86}"/>
              </a:ext>
            </a:extLst>
          </p:cNvPr>
          <p:cNvSpPr/>
          <p:nvPr/>
        </p:nvSpPr>
        <p:spPr>
          <a:xfrm>
            <a:off x="5557838" y="2328862"/>
            <a:ext cx="3271837" cy="327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A37C2-68D3-5A83-7E7C-900184201180}"/>
              </a:ext>
            </a:extLst>
          </p:cNvPr>
          <p:cNvSpPr/>
          <p:nvPr/>
        </p:nvSpPr>
        <p:spPr>
          <a:xfrm>
            <a:off x="3314699" y="6057900"/>
            <a:ext cx="3114675" cy="342900"/>
          </a:xfrm>
          <a:prstGeom prst="rect">
            <a:avLst/>
          </a:prstGeom>
          <a:solidFill>
            <a:srgbClr val="51938E"/>
          </a:solidFill>
          <a:scene3d>
            <a:camera prst="orthographicFront"/>
            <a:lightRig rig="threePt" dir="t"/>
          </a:scene3d>
          <a:sp3d>
            <a:bevelT w="444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mepos.me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5A426-3AB5-4C17-AD1C-41F5708DE56C}"/>
              </a:ext>
            </a:extLst>
          </p:cNvPr>
          <p:cNvSpPr/>
          <p:nvPr/>
        </p:nvSpPr>
        <p:spPr>
          <a:xfrm>
            <a:off x="3205162" y="2443161"/>
            <a:ext cx="31146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Stephanie Berkhout</a:t>
            </a:r>
          </a:p>
          <a:p>
            <a:pPr algn="ctr"/>
            <a:r>
              <a:rPr lang="en-US" sz="16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Pediatric Physiotherapist</a:t>
            </a:r>
          </a:p>
          <a:p>
            <a:pPr algn="ctr"/>
            <a:r>
              <a:rPr lang="en-US" sz="1400" b="1" dirty="0">
                <a:solidFill>
                  <a:srgbClr val="5D7F6C"/>
                </a:solidFill>
                <a:latin typeface="Century Gothic" panose="020B0502020202020204" pitchFamily="34" charset="0"/>
              </a:rPr>
              <a:t>Salma Rehab Hospital, Abu Dhabi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6B143-88E0-05BB-4258-D228EAD097FC}"/>
              </a:ext>
            </a:extLst>
          </p:cNvPr>
          <p:cNvSpPr/>
          <p:nvPr/>
        </p:nvSpPr>
        <p:spPr>
          <a:xfrm>
            <a:off x="3284696" y="3429000"/>
            <a:ext cx="2781301" cy="771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F9380"/>
                </a:solidFill>
              </a:rPr>
              <a:t>9 December 2024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SPINA BIFIDA: </a:t>
            </a:r>
          </a:p>
          <a:p>
            <a:pPr algn="ctr"/>
            <a:r>
              <a:rPr lang="en-US" sz="1600" b="1" dirty="0">
                <a:solidFill>
                  <a:srgbClr val="4F9380"/>
                </a:solidFill>
              </a:rPr>
              <a:t>PT/ OT/ Orthotics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1A7B5E-C525-209E-F61F-8875A21FC338}"/>
              </a:ext>
            </a:extLst>
          </p:cNvPr>
          <p:cNvSpPr/>
          <p:nvPr/>
        </p:nvSpPr>
        <p:spPr>
          <a:xfrm>
            <a:off x="6215063" y="1385888"/>
            <a:ext cx="971549" cy="942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593BC-BEE0-1A1D-D35C-4DD64CD1BA61}"/>
              </a:ext>
            </a:extLst>
          </p:cNvPr>
          <p:cNvSpPr txBox="1"/>
          <p:nvPr/>
        </p:nvSpPr>
        <p:spPr>
          <a:xfrm>
            <a:off x="3590509" y="4978420"/>
            <a:ext cx="2232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2023-2024: Free of charge </a:t>
            </a:r>
          </a:p>
        </p:txBody>
      </p:sp>
      <p:pic>
        <p:nvPicPr>
          <p:cNvPr id="12" name="Picture 11" descr="A person with blonde hair smiling&#10;&#10;Description automatically generated">
            <a:extLst>
              <a:ext uri="{FF2B5EF4-FFF2-40B4-BE49-F238E27FC236}">
                <a16:creationId xmlns:a16="http://schemas.microsoft.com/office/drawing/2014/main" id="{F4EC7CE7-B838-E999-59DA-2D522664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8" y="2847023"/>
            <a:ext cx="2400299" cy="21313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9773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267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Sattar Alshryda</cp:lastModifiedBy>
  <cp:revision>8</cp:revision>
  <dcterms:created xsi:type="dcterms:W3CDTF">2023-07-23T05:38:40Z</dcterms:created>
  <dcterms:modified xsi:type="dcterms:W3CDTF">2023-09-16T15:17:23Z</dcterms:modified>
</cp:coreProperties>
</file>